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2" r:id="rId1"/>
  </p:sldMasterIdLst>
  <p:notesMasterIdLst>
    <p:notesMasterId r:id="rId13"/>
  </p:notesMasterIdLst>
  <p:handoutMasterIdLst>
    <p:handoutMasterId r:id="rId14"/>
  </p:handoutMasterIdLst>
  <p:sldIdLst>
    <p:sldId id="274" r:id="rId2"/>
    <p:sldId id="273" r:id="rId3"/>
    <p:sldId id="275" r:id="rId4"/>
    <p:sldId id="276" r:id="rId5"/>
    <p:sldId id="277" r:id="rId6"/>
    <p:sldId id="281" r:id="rId7"/>
    <p:sldId id="282" r:id="rId8"/>
    <p:sldId id="278" r:id="rId9"/>
    <p:sldId id="279" r:id="rId10"/>
    <p:sldId id="283" r:id="rId11"/>
    <p:sldId id="284" r:id="rId12"/>
  </p:sldIdLst>
  <p:sldSz cx="9144000" cy="5143500" type="screen16x9"/>
  <p:notesSz cx="6797675" cy="9874250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1">
          <p15:clr>
            <a:srgbClr val="A4A3A4"/>
          </p15:clr>
        </p15:guide>
        <p15:guide id="2" orient="horz" pos="186">
          <p15:clr>
            <a:srgbClr val="A4A3A4"/>
          </p15:clr>
        </p15:guide>
        <p15:guide id="3" orient="horz" pos="758">
          <p15:clr>
            <a:srgbClr val="A4A3A4"/>
          </p15:clr>
        </p15:guide>
        <p15:guide id="4" pos="2880">
          <p15:clr>
            <a:srgbClr val="A4A3A4"/>
          </p15:clr>
        </p15:guide>
        <p15:guide id="5" pos="283">
          <p15:clr>
            <a:srgbClr val="A4A3A4"/>
          </p15:clr>
        </p15:guide>
        <p15:guide id="6" pos="771">
          <p15:clr>
            <a:srgbClr val="A4A3A4"/>
          </p15:clr>
        </p15:guide>
        <p15:guide id="7" pos="4988">
          <p15:clr>
            <a:srgbClr val="A4A3A4"/>
          </p15:clr>
        </p15:guide>
        <p15:guide id="8" pos="54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A46"/>
    <a:srgbClr val="81ADB5"/>
    <a:srgbClr val="159CBD"/>
    <a:srgbClr val="85C1FF"/>
    <a:srgbClr val="008080"/>
    <a:srgbClr val="FF9900"/>
    <a:srgbClr val="FFFF66"/>
    <a:srgbClr val="005C00"/>
    <a:srgbClr val="0099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79903" autoAdjust="0"/>
  </p:normalViewPr>
  <p:slideViewPr>
    <p:cSldViewPr snapToGrid="0" showGuides="1">
      <p:cViewPr varScale="1">
        <p:scale>
          <a:sx n="91" d="100"/>
          <a:sy n="91" d="100"/>
        </p:scale>
        <p:origin x="629" y="72"/>
      </p:cViewPr>
      <p:guideLst>
        <p:guide orient="horz" pos="2871"/>
        <p:guide orient="horz" pos="186"/>
        <p:guide orient="horz" pos="758"/>
        <p:guide pos="2880"/>
        <p:guide pos="283"/>
        <p:guide pos="771"/>
        <p:guide pos="4988"/>
        <p:guide pos="54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1" d="100"/>
          <a:sy n="81" d="100"/>
        </p:scale>
        <p:origin x="-2784" y="-84"/>
      </p:cViewPr>
      <p:guideLst>
        <p:guide orient="horz" pos="3110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8" tIns="46074" rIns="92148" bIns="46074" numCol="1" anchor="t" anchorCtr="0" compatLnSpc="1">
            <a:prstTxWarp prst="textNoShape">
              <a:avLst/>
            </a:prstTxWarp>
          </a:bodyPr>
          <a:lstStyle>
            <a:lvl1pPr algn="l" defTabSz="922338">
              <a:defRPr sz="13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511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8" tIns="46074" rIns="92148" bIns="4607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3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9588"/>
            <a:ext cx="29511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8" tIns="46074" rIns="92148" bIns="46074" numCol="1" anchor="b" anchorCtr="0" compatLnSpc="1">
            <a:prstTxWarp prst="textNoShape">
              <a:avLst/>
            </a:prstTxWarp>
          </a:bodyPr>
          <a:lstStyle>
            <a:lvl1pPr algn="l" defTabSz="922338">
              <a:defRPr sz="13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399588"/>
            <a:ext cx="29511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8" tIns="46074" rIns="92148" bIns="4607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300"/>
            </a:lvl1pPr>
          </a:lstStyle>
          <a:p>
            <a:pPr>
              <a:defRPr/>
            </a:pPr>
            <a:fld id="{B2761C14-5DA3-4014-9459-849DBA72F6E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40064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84" tIns="47991" rIns="95984" bIns="47991" numCol="1" anchor="t" anchorCtr="0" compatLnSpc="1">
            <a:prstTxWarp prst="textNoShape">
              <a:avLst/>
            </a:prstTxWarp>
          </a:bodyPr>
          <a:lstStyle>
            <a:lvl1pPr algn="l" defTabSz="960438">
              <a:defRPr sz="13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84" tIns="47991" rIns="95984" bIns="47991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538" y="741363"/>
            <a:ext cx="658018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475"/>
            <a:ext cx="498475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84" tIns="47991" rIns="95984" bIns="479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Klicken Sie, um die Formate des Vorlagentextes zu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84" tIns="47991" rIns="95984" bIns="47991" numCol="1" anchor="b" anchorCtr="0" compatLnSpc="1">
            <a:prstTxWarp prst="textNoShape">
              <a:avLst/>
            </a:prstTxWarp>
          </a:bodyPr>
          <a:lstStyle>
            <a:lvl1pPr algn="l" defTabSz="960438">
              <a:defRPr sz="13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84" tIns="47991" rIns="95984" bIns="47991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/>
            </a:lvl1pPr>
          </a:lstStyle>
          <a:p>
            <a:pPr>
              <a:defRPr/>
            </a:pPr>
            <a:fld id="{6C8C9CB4-0278-4E54-9C6A-8474D88EB66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68058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8C9CB4-0278-4E54-9C6A-8474D88EB66C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82288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/>
          </p:nvPr>
        </p:nvSpPr>
        <p:spPr bwMode="auto">
          <a:xfrm>
            <a:off x="333375" y="209550"/>
            <a:ext cx="8362950" cy="351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Headline in der ersten Zeile 28 </a:t>
            </a:r>
            <a:r>
              <a:rPr lang="de-DE" altLang="de-DE" dirty="0" err="1"/>
              <a:t>pt</a:t>
            </a:r>
            <a:endParaRPr lang="de-DE" altLang="de-DE" dirty="0"/>
          </a:p>
        </p:txBody>
      </p:sp>
      <p:sp>
        <p:nvSpPr>
          <p:cNvPr id="7" name="Textplatzhalter 2"/>
          <p:cNvSpPr>
            <a:spLocks noGrp="1"/>
          </p:cNvSpPr>
          <p:nvPr>
            <p:ph idx="1"/>
          </p:nvPr>
        </p:nvSpPr>
        <p:spPr bwMode="auto">
          <a:xfrm>
            <a:off x="342901" y="1200152"/>
            <a:ext cx="8353425" cy="322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Erste Ebene 22 </a:t>
            </a:r>
            <a:r>
              <a:rPr lang="de-DE" altLang="de-DE" dirty="0" err="1"/>
              <a:t>pt</a:t>
            </a:r>
            <a:endParaRPr lang="de-DE" altLang="de-DE" dirty="0"/>
          </a:p>
          <a:p>
            <a:pPr lvl="1"/>
            <a:r>
              <a:rPr lang="de-DE" altLang="de-DE" dirty="0"/>
              <a:t>Zweite Ebene 22 </a:t>
            </a:r>
            <a:r>
              <a:rPr lang="de-DE" altLang="de-DE" dirty="0" err="1"/>
              <a:t>pt</a:t>
            </a:r>
            <a:endParaRPr lang="de-DE" altLang="de-DE" dirty="0"/>
          </a:p>
          <a:p>
            <a:pPr lvl="2"/>
            <a:r>
              <a:rPr lang="de-DE" altLang="de-DE" dirty="0"/>
              <a:t>Dritte Ebene 20 </a:t>
            </a:r>
            <a:r>
              <a:rPr lang="de-DE" altLang="de-DE" dirty="0" err="1"/>
              <a:t>pt</a:t>
            </a:r>
            <a:endParaRPr lang="de-DE" altLang="de-DE" dirty="0"/>
          </a:p>
          <a:p>
            <a:pPr lvl="3"/>
            <a:r>
              <a:rPr lang="de-DE" altLang="de-DE" dirty="0"/>
              <a:t>Vierte Ebene 20 </a:t>
            </a:r>
            <a:r>
              <a:rPr lang="de-DE" altLang="de-DE" dirty="0" err="1"/>
              <a:t>pt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7873686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platzhalter 1"/>
          <p:cNvSpPr>
            <a:spLocks noGrp="1"/>
          </p:cNvSpPr>
          <p:nvPr>
            <p:ph type="title"/>
          </p:nvPr>
        </p:nvSpPr>
        <p:spPr bwMode="auto">
          <a:xfrm>
            <a:off x="333375" y="209550"/>
            <a:ext cx="8362950" cy="351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Headline in der ersten Zeile 28 </a:t>
            </a:r>
            <a:r>
              <a:rPr lang="de-DE" altLang="de-DE" dirty="0" err="1"/>
              <a:t>pt</a:t>
            </a:r>
            <a:endParaRPr lang="de-DE" altLang="de-DE" dirty="0"/>
          </a:p>
        </p:txBody>
      </p:sp>
      <p:sp>
        <p:nvSpPr>
          <p:cNvPr id="4" name="Textplatzhalter 2"/>
          <p:cNvSpPr>
            <a:spLocks noGrp="1"/>
          </p:cNvSpPr>
          <p:nvPr>
            <p:ph idx="1" hasCustomPrompt="1"/>
          </p:nvPr>
        </p:nvSpPr>
        <p:spPr bwMode="auto">
          <a:xfrm>
            <a:off x="334964" y="1203722"/>
            <a:ext cx="4027487" cy="322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Erste Ebene 22 </a:t>
            </a:r>
            <a:r>
              <a:rPr lang="de-DE" altLang="de-DE" dirty="0" err="1"/>
              <a:t>pt</a:t>
            </a:r>
            <a:endParaRPr lang="de-DE" altLang="de-DE" dirty="0"/>
          </a:p>
          <a:p>
            <a:pPr lvl="1"/>
            <a:r>
              <a:rPr lang="de-DE" altLang="de-DE" dirty="0"/>
              <a:t>Zweite Ebene 22 </a:t>
            </a:r>
            <a:r>
              <a:rPr lang="de-DE" altLang="de-DE" dirty="0" err="1"/>
              <a:t>pt</a:t>
            </a:r>
            <a:endParaRPr lang="de-DE" altLang="de-DE" dirty="0"/>
          </a:p>
          <a:p>
            <a:pPr lvl="2"/>
            <a:r>
              <a:rPr lang="de-DE" altLang="de-DE" dirty="0"/>
              <a:t>Dritte Ebene 20 </a:t>
            </a:r>
            <a:r>
              <a:rPr lang="de-DE" altLang="de-DE" dirty="0" err="1"/>
              <a:t>pt</a:t>
            </a:r>
            <a:endParaRPr lang="de-DE" alt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40520" y="572004"/>
            <a:ext cx="8355806" cy="4265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81ADB5"/>
                </a:solidFill>
              </a:defRPr>
            </a:lvl1pPr>
          </a:lstStyle>
          <a:p>
            <a:r>
              <a:rPr lang="de-DE" altLang="de-DE" sz="2400" b="0" dirty="0" err="1"/>
              <a:t>Subline</a:t>
            </a:r>
            <a:r>
              <a:rPr lang="de-DE" altLang="de-DE" sz="2400" b="0" dirty="0"/>
              <a:t> in der zweiten Zeile 24 </a:t>
            </a:r>
            <a:r>
              <a:rPr lang="de-DE" altLang="de-DE" sz="2400" b="0" dirty="0" err="1"/>
              <a:t>pt</a:t>
            </a:r>
            <a:endParaRPr lang="de-DE" altLang="de-DE" sz="2400" b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4572001" y="1203723"/>
            <a:ext cx="4124325" cy="322200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19101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platzhalter 1"/>
          <p:cNvSpPr>
            <a:spLocks noGrp="1"/>
          </p:cNvSpPr>
          <p:nvPr>
            <p:ph type="title"/>
          </p:nvPr>
        </p:nvSpPr>
        <p:spPr bwMode="auto">
          <a:xfrm>
            <a:off x="333375" y="209550"/>
            <a:ext cx="8362950" cy="351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Headline in der ersten Zeile 28 </a:t>
            </a:r>
            <a:r>
              <a:rPr lang="de-DE" altLang="de-DE" dirty="0" err="1"/>
              <a:t>pt</a:t>
            </a:r>
            <a:endParaRPr lang="de-DE" altLang="de-DE" dirty="0"/>
          </a:p>
        </p:txBody>
      </p:sp>
      <p:sp>
        <p:nvSpPr>
          <p:cNvPr id="4" name="Textplatzhalter 2"/>
          <p:cNvSpPr>
            <a:spLocks noGrp="1"/>
          </p:cNvSpPr>
          <p:nvPr>
            <p:ph idx="1" hasCustomPrompt="1"/>
          </p:nvPr>
        </p:nvSpPr>
        <p:spPr bwMode="auto">
          <a:xfrm>
            <a:off x="342901" y="1200152"/>
            <a:ext cx="4010025" cy="322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</a:lstStyle>
          <a:p>
            <a:pPr lvl="0"/>
            <a:r>
              <a:rPr lang="de-DE" altLang="de-DE" dirty="0"/>
              <a:t>Text 20 </a:t>
            </a:r>
            <a:r>
              <a:rPr lang="de-DE" altLang="de-DE" dirty="0" err="1"/>
              <a:t>pt</a:t>
            </a:r>
            <a:r>
              <a:rPr lang="de-DE" altLang="de-DE" dirty="0"/>
              <a:t> </a:t>
            </a:r>
            <a:r>
              <a:rPr lang="de-DE" altLang="de-DE" dirty="0" err="1"/>
              <a:t>pfshfh</a:t>
            </a:r>
            <a:r>
              <a:rPr lang="de-DE" altLang="de-DE" dirty="0"/>
              <a:t> </a:t>
            </a:r>
            <a:r>
              <a:rPr lang="de-DE" altLang="de-DE" dirty="0" err="1"/>
              <a:t>sfghso</a:t>
            </a:r>
            <a:r>
              <a:rPr lang="de-DE" alt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consectetuer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r>
              <a:rPr lang="de-DE" dirty="0"/>
              <a:t>. </a:t>
            </a:r>
          </a:p>
          <a:p>
            <a:pPr lvl="0"/>
            <a:endParaRPr lang="de-DE" dirty="0"/>
          </a:p>
          <a:p>
            <a:pPr lvl="0"/>
            <a:r>
              <a:rPr lang="de-DE" dirty="0" err="1"/>
              <a:t>Aenean</a:t>
            </a:r>
            <a:r>
              <a:rPr lang="de-DE" dirty="0"/>
              <a:t> commodo </a:t>
            </a:r>
            <a:r>
              <a:rPr lang="de-DE" dirty="0" err="1"/>
              <a:t>ligula</a:t>
            </a:r>
            <a:r>
              <a:rPr lang="de-DE" dirty="0"/>
              <a:t> </a:t>
            </a:r>
            <a:r>
              <a:rPr lang="de-DE" dirty="0" err="1"/>
              <a:t>eget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. </a:t>
            </a:r>
            <a:r>
              <a:rPr lang="de-DE" dirty="0" err="1"/>
              <a:t>Aenean</a:t>
            </a:r>
            <a:r>
              <a:rPr lang="de-DE" dirty="0"/>
              <a:t> </a:t>
            </a:r>
            <a:r>
              <a:rPr lang="de-DE" dirty="0" err="1"/>
              <a:t>massa</a:t>
            </a:r>
            <a:r>
              <a:rPr lang="de-DE" dirty="0"/>
              <a:t>. </a:t>
            </a:r>
            <a:endParaRPr lang="de-DE" alt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4572001" y="1203723"/>
            <a:ext cx="4124325" cy="322200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40520" y="572004"/>
            <a:ext cx="8355806" cy="4265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81ADB5"/>
                </a:solidFill>
              </a:defRPr>
            </a:lvl1pPr>
          </a:lstStyle>
          <a:p>
            <a:r>
              <a:rPr lang="de-DE" altLang="de-DE" sz="2400" b="0" dirty="0" err="1"/>
              <a:t>Subline</a:t>
            </a:r>
            <a:r>
              <a:rPr lang="de-DE" altLang="de-DE" sz="2400" b="0" dirty="0"/>
              <a:t> in der zweiten Zeile 24 </a:t>
            </a:r>
            <a:r>
              <a:rPr lang="de-DE" altLang="de-DE" sz="2400" b="0" dirty="0" err="1"/>
              <a:t>pt</a:t>
            </a:r>
            <a:endParaRPr lang="de-DE" altLang="de-DE" sz="2400" b="0" dirty="0"/>
          </a:p>
        </p:txBody>
      </p:sp>
    </p:spTree>
    <p:extLst>
      <p:ext uri="{BB962C8B-B14F-4D97-AF65-F5344CB8AC3E}">
        <p14:creationId xmlns:p14="http://schemas.microsoft.com/office/powerpoint/2010/main" val="275874745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hre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2"/>
          <p:cNvSpPr>
            <a:spLocks noGrp="1"/>
          </p:cNvSpPr>
          <p:nvPr>
            <p:ph idx="1" hasCustomPrompt="1"/>
          </p:nvPr>
        </p:nvSpPr>
        <p:spPr bwMode="auto">
          <a:xfrm>
            <a:off x="342901" y="295276"/>
            <a:ext cx="4010025" cy="41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</a:lstStyle>
          <a:p>
            <a:pPr lvl="0"/>
            <a:r>
              <a:rPr lang="de-DE" altLang="de-DE" dirty="0"/>
              <a:t>Text 20 </a:t>
            </a:r>
            <a:r>
              <a:rPr lang="de-DE" altLang="de-DE" dirty="0" err="1"/>
              <a:t>pt</a:t>
            </a:r>
            <a:r>
              <a:rPr lang="de-DE" altLang="de-DE" dirty="0"/>
              <a:t> </a:t>
            </a:r>
            <a:r>
              <a:rPr lang="de-DE" altLang="de-DE" dirty="0" err="1"/>
              <a:t>pfshfh</a:t>
            </a:r>
            <a:r>
              <a:rPr lang="de-DE" altLang="de-DE" dirty="0"/>
              <a:t> </a:t>
            </a:r>
            <a:r>
              <a:rPr lang="de-DE" altLang="de-DE" dirty="0" err="1"/>
              <a:t>sfghso</a:t>
            </a:r>
            <a:r>
              <a:rPr lang="de-DE" alt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consectetuer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r>
              <a:rPr lang="de-DE" dirty="0"/>
              <a:t>. </a:t>
            </a:r>
          </a:p>
          <a:p>
            <a:pPr lvl="0"/>
            <a:endParaRPr lang="de-DE" dirty="0"/>
          </a:p>
          <a:p>
            <a:pPr lvl="0"/>
            <a:r>
              <a:rPr lang="de-DE" dirty="0" err="1"/>
              <a:t>Aenean</a:t>
            </a:r>
            <a:r>
              <a:rPr lang="de-DE" dirty="0"/>
              <a:t> commodo </a:t>
            </a:r>
            <a:r>
              <a:rPr lang="de-DE" dirty="0" err="1"/>
              <a:t>ligula</a:t>
            </a:r>
            <a:r>
              <a:rPr lang="de-DE" dirty="0"/>
              <a:t> </a:t>
            </a:r>
            <a:r>
              <a:rPr lang="de-DE" dirty="0" err="1"/>
              <a:t>eget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. </a:t>
            </a:r>
            <a:r>
              <a:rPr lang="de-DE" dirty="0" err="1"/>
              <a:t>Aenean</a:t>
            </a:r>
            <a:r>
              <a:rPr lang="de-DE" dirty="0"/>
              <a:t> </a:t>
            </a:r>
            <a:r>
              <a:rPr lang="de-DE" dirty="0" err="1"/>
              <a:t>massa</a:t>
            </a:r>
            <a:r>
              <a:rPr lang="de-DE" dirty="0"/>
              <a:t>. Cum </a:t>
            </a:r>
            <a:r>
              <a:rPr lang="de-DE" dirty="0" err="1"/>
              <a:t>sociis</a:t>
            </a:r>
            <a:r>
              <a:rPr lang="de-DE" dirty="0"/>
              <a:t> </a:t>
            </a:r>
            <a:r>
              <a:rPr lang="de-DE" dirty="0" err="1"/>
              <a:t>natoque</a:t>
            </a:r>
            <a:r>
              <a:rPr lang="de-DE" dirty="0"/>
              <a:t> </a:t>
            </a:r>
            <a:r>
              <a:rPr lang="de-DE" dirty="0" err="1"/>
              <a:t>penatibus</a:t>
            </a:r>
            <a:r>
              <a:rPr lang="de-DE" dirty="0"/>
              <a:t> et </a:t>
            </a:r>
            <a:r>
              <a:rPr lang="de-DE" dirty="0" err="1"/>
              <a:t>magnis</a:t>
            </a:r>
            <a:r>
              <a:rPr lang="de-DE" dirty="0"/>
              <a:t> </a:t>
            </a:r>
            <a:r>
              <a:rPr lang="de-DE" dirty="0" err="1"/>
              <a:t>dis</a:t>
            </a:r>
            <a:r>
              <a:rPr lang="de-DE" dirty="0"/>
              <a:t> </a:t>
            </a:r>
            <a:r>
              <a:rPr lang="de-DE" dirty="0" err="1"/>
              <a:t>parturient</a:t>
            </a:r>
            <a:r>
              <a:rPr lang="de-DE" dirty="0"/>
              <a:t> </a:t>
            </a:r>
            <a:r>
              <a:rPr lang="de-DE" dirty="0" err="1"/>
              <a:t>montes</a:t>
            </a:r>
            <a:r>
              <a:rPr lang="de-DE" dirty="0"/>
              <a:t>, </a:t>
            </a:r>
            <a:r>
              <a:rPr lang="de-DE" dirty="0" err="1"/>
              <a:t>nascetur</a:t>
            </a:r>
            <a:r>
              <a:rPr lang="de-DE" dirty="0"/>
              <a:t> </a:t>
            </a:r>
            <a:r>
              <a:rPr lang="de-DE" dirty="0" err="1"/>
              <a:t>ridiculus</a:t>
            </a:r>
            <a:r>
              <a:rPr lang="de-DE" dirty="0"/>
              <a:t> </a:t>
            </a:r>
            <a:r>
              <a:rPr lang="de-DE" dirty="0" err="1"/>
              <a:t>mus</a:t>
            </a:r>
            <a:r>
              <a:rPr lang="de-DE" dirty="0"/>
              <a:t>. </a:t>
            </a:r>
            <a:r>
              <a:rPr lang="de-DE" dirty="0" err="1"/>
              <a:t>Donec</a:t>
            </a:r>
            <a:r>
              <a:rPr lang="de-DE" dirty="0"/>
              <a:t>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felis</a:t>
            </a:r>
            <a:r>
              <a:rPr lang="de-DE" dirty="0"/>
              <a:t>, </a:t>
            </a:r>
            <a:r>
              <a:rPr lang="de-DE" dirty="0" err="1"/>
              <a:t>ultricies</a:t>
            </a:r>
            <a:r>
              <a:rPr lang="de-DE" dirty="0"/>
              <a:t> </a:t>
            </a:r>
            <a:r>
              <a:rPr lang="de-DE" dirty="0" err="1"/>
              <a:t>nec</a:t>
            </a:r>
            <a:r>
              <a:rPr lang="de-DE" dirty="0"/>
              <a:t>, </a:t>
            </a:r>
            <a:r>
              <a:rPr lang="de-DE" dirty="0" err="1"/>
              <a:t>pellentesque</a:t>
            </a:r>
            <a:r>
              <a:rPr lang="de-DE" dirty="0"/>
              <a:t> </a:t>
            </a:r>
            <a:r>
              <a:rPr lang="de-DE" dirty="0" err="1"/>
              <a:t>eu</a:t>
            </a:r>
            <a:r>
              <a:rPr lang="de-DE" dirty="0"/>
              <a:t>, </a:t>
            </a:r>
            <a:r>
              <a:rPr lang="de-DE" dirty="0" err="1"/>
              <a:t>pretium</a:t>
            </a:r>
            <a:r>
              <a:rPr lang="de-DE" dirty="0"/>
              <a:t> </a:t>
            </a:r>
            <a:r>
              <a:rPr lang="de-DE" dirty="0" err="1"/>
              <a:t>quis</a:t>
            </a:r>
            <a:r>
              <a:rPr lang="de-DE" dirty="0"/>
              <a:t>, </a:t>
            </a:r>
            <a:r>
              <a:rPr lang="de-DE" dirty="0" err="1"/>
              <a:t>sem</a:t>
            </a:r>
            <a:r>
              <a:rPr lang="de-DE" dirty="0"/>
              <a:t>. </a:t>
            </a:r>
            <a:r>
              <a:rPr lang="de-DE" dirty="0" err="1"/>
              <a:t>Nulla</a:t>
            </a:r>
            <a:r>
              <a:rPr lang="de-DE" dirty="0"/>
              <a:t> </a:t>
            </a:r>
            <a:r>
              <a:rPr lang="de-DE" dirty="0" err="1"/>
              <a:t>consequat</a:t>
            </a:r>
            <a:r>
              <a:rPr lang="de-DE" dirty="0"/>
              <a:t> </a:t>
            </a:r>
            <a:r>
              <a:rPr lang="de-DE" dirty="0" err="1"/>
              <a:t>massa</a:t>
            </a:r>
            <a:r>
              <a:rPr lang="de-DE" dirty="0"/>
              <a:t> </a:t>
            </a:r>
            <a:r>
              <a:rPr lang="de-DE" dirty="0" err="1"/>
              <a:t>quis</a:t>
            </a:r>
            <a:r>
              <a:rPr lang="de-DE" dirty="0"/>
              <a:t> </a:t>
            </a:r>
            <a:r>
              <a:rPr lang="de-DE" dirty="0" err="1"/>
              <a:t>enim</a:t>
            </a:r>
            <a:r>
              <a:rPr lang="de-DE" dirty="0"/>
              <a:t>. </a:t>
            </a:r>
            <a:endParaRPr lang="de-DE" alt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4572001" y="295276"/>
            <a:ext cx="4124325" cy="198000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7" name="Bildplatzhalter 4"/>
          <p:cNvSpPr>
            <a:spLocks noGrp="1"/>
          </p:cNvSpPr>
          <p:nvPr>
            <p:ph type="pic" sz="quarter" idx="12"/>
          </p:nvPr>
        </p:nvSpPr>
        <p:spPr>
          <a:xfrm>
            <a:off x="4572001" y="2434926"/>
            <a:ext cx="4124325" cy="198000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48826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7"/>
          <p:cNvSpPr txBox="1">
            <a:spLocks noChangeArrowheads="1"/>
          </p:cNvSpPr>
          <p:nvPr userDrawn="1"/>
        </p:nvSpPr>
        <p:spPr bwMode="auto">
          <a:xfrm>
            <a:off x="1126538" y="4627004"/>
            <a:ext cx="6112289" cy="276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de-DE" altLang="de-DE" sz="1200" b="1" baseline="0" dirty="0">
                <a:solidFill>
                  <a:srgbClr val="002A4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Fachbereich 60 Immobilienwirtschaft/ Geschäftsbereich 7</a:t>
            </a:r>
          </a:p>
        </p:txBody>
      </p:sp>
      <p:sp>
        <p:nvSpPr>
          <p:cNvPr id="13" name="Line 20"/>
          <p:cNvSpPr>
            <a:spLocks noChangeShapeType="1"/>
          </p:cNvSpPr>
          <p:nvPr userDrawn="1"/>
        </p:nvSpPr>
        <p:spPr bwMode="auto">
          <a:xfrm flipV="1">
            <a:off x="1215865" y="4496828"/>
            <a:ext cx="7500514" cy="1588"/>
          </a:xfrm>
          <a:prstGeom prst="line">
            <a:avLst/>
          </a:prstGeom>
          <a:noFill/>
          <a:ln w="19050">
            <a:solidFill>
              <a:srgbClr val="002A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74" y="4496816"/>
            <a:ext cx="549275" cy="549275"/>
          </a:xfrm>
          <a:prstGeom prst="rect">
            <a:avLst/>
          </a:prstGeom>
        </p:spPr>
      </p:pic>
      <p:sp>
        <p:nvSpPr>
          <p:cNvPr id="15" name="Foliennummernplatzhalter 1"/>
          <p:cNvSpPr txBox="1">
            <a:spLocks/>
          </p:cNvSpPr>
          <p:nvPr userDrawn="1"/>
        </p:nvSpPr>
        <p:spPr>
          <a:xfrm>
            <a:off x="7590080" y="4626030"/>
            <a:ext cx="1096719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002A4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6507822E-588C-4708-9DED-897B35B08F8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40" r:id="rId2"/>
    <p:sldLayoutId id="2147483842" r:id="rId3"/>
    <p:sldLayoutId id="2147483843" r:id="rId4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 baseline="0">
          <a:solidFill>
            <a:srgbClr val="002A4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 baseline="0">
          <a:solidFill>
            <a:srgbClr val="002A4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 baseline="0">
          <a:solidFill>
            <a:srgbClr val="81ADB5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2A4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 baseline="0">
          <a:solidFill>
            <a:srgbClr val="81ADB5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 baseline="0">
          <a:solidFill>
            <a:srgbClr val="002A4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hyperlink" Target="https://www.vergabe.metropoleruhr.de/VMPSatellite/company/welcome.do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riverview/relatedvideo?&amp;q=bietertool+cosinex+video&amp;&amp;mid=0DA4EA933B2BC38500400DA4EA933B2BC3850040&amp;&amp;FORM=VRDGAR" TargetMode="External"/><Relationship Id="rId2" Type="http://schemas.openxmlformats.org/officeDocument/2006/relationships/hyperlink" Target="https://www.bing.com/videos/riverview/relatedvideo?q=bietertool+cosinex&amp;mid=5333FB8CAC973E563CE45333FB8CAC973E563CE4&amp;FORM=VIRE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rgabe@immo.essen.de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B9D5D0-91B2-4E99-8C53-322AD2BD2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Bauvergaben Immobilienwirtschaft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F1CBEC-CE0A-4ADD-A78C-604F58996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7" y="1107873"/>
            <a:ext cx="8353425" cy="322038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 dirty="0"/>
              <a:t>Vergabearten / Vergabegrenzen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Vergabeplattform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Registrierung und Meldung bei der Vergabestelle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Angebotsinhalte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Elektronische Angebotsabgabe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Mindestbieter: Preisprüfung (weitere Formulare und Kommunikation)</a:t>
            </a:r>
          </a:p>
          <a:p>
            <a:pPr marL="457200" indent="-457200">
              <a:buFont typeface="+mj-lt"/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82912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E54CC7-AA6E-4860-A480-786736C8F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Zuschlagskalkulation VHB (EFB) 221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AE677E-5E3E-4143-A03D-AE6CB6D61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meisten bauausführende Betriebe kalkulieren über die einfachere Zuschlagskalkulation. Diese ist praktikabel, wenn für die einzelnen Bauaufträge eine annähernd gleiche Leistungs- und Kostenstruktur des Unternehmens vorliegt (ähnliche Gemeinkosten etc.). Auch bei dieser Zuschlagskalkulation können die Werte entweder über die Endsumme eines Angebots oder über vorbestimmte Zuschläge kalkuliert werden.</a:t>
            </a:r>
          </a:p>
        </p:txBody>
      </p:sp>
    </p:spTree>
    <p:extLst>
      <p:ext uri="{BB962C8B-B14F-4D97-AF65-F5344CB8AC3E}">
        <p14:creationId xmlns:p14="http://schemas.microsoft.com/office/powerpoint/2010/main" val="24605386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melitia-roth.de/Vorlagenkatalog/wunderschonen-formblatt-223-excel-vorlage-kostenlos-565322.png">
            <a:extLst>
              <a:ext uri="{FF2B5EF4-FFF2-40B4-BE49-F238E27FC236}">
                <a16:creationId xmlns:a16="http://schemas.microsoft.com/office/drawing/2014/main" id="{BCB5033E-729A-4DFC-98A3-56F783AA5A2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344384"/>
            <a:ext cx="5569527" cy="4076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6673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Teilnahme an Vergaben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Freihändig min. 3 Firmen bis 100.000 € netto</a:t>
            </a:r>
          </a:p>
          <a:p>
            <a:r>
              <a:rPr lang="de-DE" dirty="0"/>
              <a:t>Beschränkt min. 5 Firmen bis 1.000.000 € netto</a:t>
            </a:r>
          </a:p>
        </p:txBody>
      </p:sp>
    </p:spTree>
    <p:extLst>
      <p:ext uri="{BB962C8B-B14F-4D97-AF65-F5344CB8AC3E}">
        <p14:creationId xmlns:p14="http://schemas.microsoft.com/office/powerpoint/2010/main" val="23547082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4CB8E7-DF4A-4501-A596-0872C346F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Abwicklung: Vergabeplattform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395F43-EDA9-4650-B361-EF5B1834B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Metropole Ruhr Vergabeplattform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7" name="Grafik 6" descr="Vergabesatellit | Metropole Ruhr | Projekte und 2 weitere Seiten - Profil 1 – Microsoft​ Edge">
            <a:extLst>
              <a:ext uri="{FF2B5EF4-FFF2-40B4-BE49-F238E27FC236}">
                <a16:creationId xmlns:a16="http://schemas.microsoft.com/office/drawing/2014/main" id="{9F5BEAD3-B118-4C76-9B9E-A5CE3AED2E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298" y="1637406"/>
            <a:ext cx="5168127" cy="283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4045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724D8-17CD-453A-BACE-DFF9D7680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Registrierung Vergabeplattform</a:t>
            </a:r>
          </a:p>
        </p:txBody>
      </p:sp>
      <p:pic>
        <p:nvPicPr>
          <p:cNvPr id="5" name="Inhaltsplatzhalter 4" descr="Vergabemarktplatz | Land NRW | Registrierung - Informationen und 2 weitere Seiten - Profil 1 – Microsoft​ Edge">
            <a:extLst>
              <a:ext uri="{FF2B5EF4-FFF2-40B4-BE49-F238E27FC236}">
                <a16:creationId xmlns:a16="http://schemas.microsoft.com/office/drawing/2014/main" id="{0E758450-9019-4B35-8E77-649B0C12F9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95" y="936279"/>
            <a:ext cx="6360805" cy="3484909"/>
          </a:xfrm>
        </p:spPr>
      </p:pic>
    </p:spTree>
    <p:extLst>
      <p:ext uri="{BB962C8B-B14F-4D97-AF65-F5344CB8AC3E}">
        <p14:creationId xmlns:p14="http://schemas.microsoft.com/office/powerpoint/2010/main" val="23317356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8E1C4-946F-4AC4-AD28-F70653554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Anleitung des Anbieters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983338-805A-461F-BF0F-16C86B425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Anmeldung und Registrierung </a:t>
            </a:r>
            <a:endParaRPr lang="de-DE" dirty="0"/>
          </a:p>
          <a:p>
            <a:endParaRPr lang="de-DE" dirty="0"/>
          </a:p>
          <a:p>
            <a:r>
              <a:rPr lang="de-DE" dirty="0">
                <a:hlinkClick r:id="rId3"/>
              </a:rPr>
              <a:t>Angebotsabgabe elektronisch per Bietertool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Für die Angebotsabgabe ist die Installation des Bietertools erforderlich. Über das Video des Anbieters werden Sie Schritt für Schritt angeleitet. </a:t>
            </a:r>
          </a:p>
        </p:txBody>
      </p:sp>
    </p:spTree>
    <p:extLst>
      <p:ext uri="{BB962C8B-B14F-4D97-AF65-F5344CB8AC3E}">
        <p14:creationId xmlns:p14="http://schemas.microsoft.com/office/powerpoint/2010/main" val="39713321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EE6A34-865A-4344-94D3-830F1A760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Bieterliste Immobilienwirtschaft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358554-FB22-41A9-B43D-5A6BCE82A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Kontaktaufnahme unter </a:t>
            </a:r>
            <a:r>
              <a:rPr lang="de-DE" dirty="0">
                <a:hlinkClick r:id="rId2"/>
              </a:rPr>
              <a:t>vergabe@immo.essen.de</a:t>
            </a:r>
            <a:endParaRPr lang="de-DE" dirty="0"/>
          </a:p>
          <a:p>
            <a:r>
              <a:rPr lang="de-DE" dirty="0"/>
              <a:t>Betreff: Kreishandwerkerschaft Bieterliste</a:t>
            </a:r>
          </a:p>
          <a:p>
            <a:r>
              <a:rPr lang="de-DE" dirty="0"/>
              <a:t>Erforderliche Angaben:</a:t>
            </a:r>
          </a:p>
          <a:p>
            <a:pPr lvl="1"/>
            <a:r>
              <a:rPr lang="de-DE" dirty="0"/>
              <a:t>Kontaktdaten</a:t>
            </a:r>
          </a:p>
          <a:p>
            <a:pPr lvl="1"/>
            <a:r>
              <a:rPr lang="de-DE" dirty="0"/>
              <a:t>Gewerke</a:t>
            </a:r>
          </a:p>
          <a:p>
            <a:pPr lvl="1"/>
            <a:r>
              <a:rPr lang="de-DE" dirty="0"/>
              <a:t>Anzahl der Mitarbeiter und Umsätze</a:t>
            </a:r>
          </a:p>
        </p:txBody>
      </p:sp>
    </p:spTree>
    <p:extLst>
      <p:ext uri="{BB962C8B-B14F-4D97-AF65-F5344CB8AC3E}">
        <p14:creationId xmlns:p14="http://schemas.microsoft.com/office/powerpoint/2010/main" val="35000853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F5929F-51F6-424E-8240-207827FCB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Eignungsunterlagen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8B9AB2-EE9E-4B8A-A53F-2FB0EA63E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Freistellungsbescheinigung Steuer</a:t>
            </a:r>
          </a:p>
          <a:p>
            <a:r>
              <a:rPr lang="de-DE" dirty="0"/>
              <a:t>Unbedenklichkeitsbescheinigungen:	BG, GKK, Steuer</a:t>
            </a:r>
          </a:p>
          <a:p>
            <a:r>
              <a:rPr lang="de-DE" dirty="0"/>
              <a:t>Haftpflicht</a:t>
            </a:r>
          </a:p>
          <a:p>
            <a:r>
              <a:rPr lang="de-DE" dirty="0"/>
              <a:t>Die Gewerbeanmeldung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79472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CC12A-093E-4665-AE2F-6E3AB37C0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gehört zur Angebotsabgabe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F5F54D7-B2DA-469E-B891-B4D8C40D5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Das Angebot</a:t>
            </a:r>
          </a:p>
          <a:p>
            <a:r>
              <a:rPr lang="de-DE" dirty="0"/>
              <a:t>Die Einheitspreise</a:t>
            </a:r>
          </a:p>
          <a:p>
            <a:r>
              <a:rPr lang="de-DE" dirty="0"/>
              <a:t>Produktangaben </a:t>
            </a:r>
          </a:p>
        </p:txBody>
      </p:sp>
    </p:spTree>
    <p:extLst>
      <p:ext uri="{BB962C8B-B14F-4D97-AF65-F5344CB8AC3E}">
        <p14:creationId xmlns:p14="http://schemas.microsoft.com/office/powerpoint/2010/main" val="320208024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D0AEA7-79C0-4960-B0DF-EEAD38422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Nachforderungen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120B74-15A9-4104-8489-FF74543B1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Ergänzungen zu Produktangaben</a:t>
            </a:r>
          </a:p>
          <a:p>
            <a:r>
              <a:rPr lang="de-DE" dirty="0"/>
              <a:t>VHB (auch EFB genannt ) 221 oder VHB 222</a:t>
            </a:r>
          </a:p>
          <a:p>
            <a:pPr lvl="1"/>
            <a:r>
              <a:rPr lang="de-DE" dirty="0"/>
              <a:t>221 bei einer Zuschlagskalkulation* ODER 222 bei einer Endsummenkalkulation*</a:t>
            </a:r>
          </a:p>
          <a:p>
            <a:pPr lvl="1"/>
            <a:r>
              <a:rPr lang="de-DE" dirty="0"/>
              <a:t>Erstellung VHB aus GAEB möglich?</a:t>
            </a:r>
          </a:p>
          <a:p>
            <a:r>
              <a:rPr lang="de-DE" dirty="0"/>
              <a:t>Auffällige Einheitspreise: VHB 223</a:t>
            </a:r>
          </a:p>
          <a:p>
            <a:r>
              <a:rPr lang="de-DE" dirty="0"/>
              <a:t>Ab 100.000 € netto Urkalkulation vor Auftragserteilung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61759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rundlayout Fb/GB">
  <a:themeElements>
    <a:clrScheme name="Stadt Essen">
      <a:dk1>
        <a:srgbClr val="002A46"/>
      </a:dk1>
      <a:lt1>
        <a:srgbClr val="FFFFFF"/>
      </a:lt1>
      <a:dk2>
        <a:srgbClr val="81ADB5"/>
      </a:dk2>
      <a:lt2>
        <a:srgbClr val="FFFFFF"/>
      </a:lt2>
      <a:accent1>
        <a:srgbClr val="002A46"/>
      </a:accent1>
      <a:accent2>
        <a:srgbClr val="81ADB5"/>
      </a:accent2>
      <a:accent3>
        <a:srgbClr val="009EE3"/>
      </a:accent3>
      <a:accent4>
        <a:srgbClr val="85BC22"/>
      </a:accent4>
      <a:accent5>
        <a:srgbClr val="FCDF00"/>
      </a:accent5>
      <a:accent6>
        <a:srgbClr val="CD1316"/>
      </a:accent6>
      <a:hlink>
        <a:srgbClr val="002A46"/>
      </a:hlink>
      <a:folHlink>
        <a:srgbClr val="009EE3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>
          <a:defRPr sz="2400" b="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236</Words>
  <Application>Microsoft Office PowerPoint</Application>
  <PresentationFormat>Bildschirmpräsentation (16:9)</PresentationFormat>
  <Paragraphs>47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Grundlayout Fb/GB</vt:lpstr>
      <vt:lpstr>Bauvergaben Immobilienwirtschaft</vt:lpstr>
      <vt:lpstr>Teilnahme an Vergaben </vt:lpstr>
      <vt:lpstr>Abwicklung: Vergabeplattform </vt:lpstr>
      <vt:lpstr>Registrierung Vergabeplattform</vt:lpstr>
      <vt:lpstr>Anleitung des Anbieters</vt:lpstr>
      <vt:lpstr>Bieterliste Immobilienwirtschaft</vt:lpstr>
      <vt:lpstr>Eignungsunterlagen</vt:lpstr>
      <vt:lpstr>Was gehört zur Angebotsabgabe</vt:lpstr>
      <vt:lpstr>Nachforderungen</vt:lpstr>
      <vt:lpstr>Zuschlagskalkulation VHB (EFB) 221</vt:lpstr>
      <vt:lpstr>PowerPoint-Präsentation</vt:lpstr>
    </vt:vector>
  </TitlesOfParts>
  <Company>Essener Systemhaus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Norwidat-Altmann, Brigitte</dc:creator>
  <cp:lastModifiedBy>Duschek, Günter</cp:lastModifiedBy>
  <cp:revision>136</cp:revision>
  <cp:lastPrinted>2001-08-20T07:56:28Z</cp:lastPrinted>
  <dcterms:created xsi:type="dcterms:W3CDTF">2015-04-20T08:37:52Z</dcterms:created>
  <dcterms:modified xsi:type="dcterms:W3CDTF">2023-10-23T09:51:48Z</dcterms:modified>
</cp:coreProperties>
</file>